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3" r:id="rId2"/>
    <p:sldId id="308" r:id="rId3"/>
    <p:sldId id="312" r:id="rId4"/>
    <p:sldId id="293" r:id="rId5"/>
    <p:sldId id="318" r:id="rId6"/>
    <p:sldId id="311" r:id="rId7"/>
    <p:sldId id="271" r:id="rId8"/>
    <p:sldId id="286" r:id="rId9"/>
    <p:sldId id="263" r:id="rId10"/>
    <p:sldId id="287" r:id="rId11"/>
    <p:sldId id="292" r:id="rId12"/>
    <p:sldId id="267" r:id="rId13"/>
    <p:sldId id="307" r:id="rId14"/>
    <p:sldId id="298" r:id="rId15"/>
    <p:sldId id="273" r:id="rId16"/>
    <p:sldId id="288" r:id="rId17"/>
    <p:sldId id="309" r:id="rId18"/>
    <p:sldId id="305" r:id="rId19"/>
    <p:sldId id="297" r:id="rId20"/>
    <p:sldId id="278" r:id="rId21"/>
    <p:sldId id="257" r:id="rId22"/>
    <p:sldId id="291" r:id="rId23"/>
    <p:sldId id="299" r:id="rId24"/>
    <p:sldId id="266" r:id="rId25"/>
    <p:sldId id="301" r:id="rId26"/>
    <p:sldId id="302" r:id="rId27"/>
    <p:sldId id="304" r:id="rId28"/>
    <p:sldId id="268" r:id="rId29"/>
    <p:sldId id="269" r:id="rId30"/>
    <p:sldId id="290" r:id="rId31"/>
    <p:sldId id="289" r:id="rId32"/>
    <p:sldId id="259" r:id="rId33"/>
    <p:sldId id="270" r:id="rId34"/>
    <p:sldId id="317" r:id="rId35"/>
    <p:sldId id="260" r:id="rId36"/>
    <p:sldId id="296" r:id="rId37"/>
    <p:sldId id="272" r:id="rId38"/>
    <p:sldId id="303" r:id="rId39"/>
    <p:sldId id="310" r:id="rId40"/>
    <p:sldId id="314" r:id="rId41"/>
    <p:sldId id="274" r:id="rId42"/>
    <p:sldId id="295" r:id="rId43"/>
    <p:sldId id="258" r:id="rId44"/>
    <p:sldId id="294" r:id="rId45"/>
    <p:sldId id="315" r:id="rId46"/>
    <p:sldId id="27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80077-88C0-42BC-B794-C6A6742A21D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AD33B-DF3B-4960-83B0-91E99D63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8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E771-A9B6-45CD-A3FB-117875852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7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1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6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0B99-8ABC-475F-B9CA-7B5297217C8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FD6E-372D-4622-A157-A0F1094B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9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magazines.com/nurse-educator-journal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8" y="0"/>
            <a:ext cx="47230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417" y="140043"/>
            <a:ext cx="2413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Practice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1091" y="2693773"/>
            <a:ext cx="2487827" cy="98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16312" y="0"/>
            <a:ext cx="248782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covers </a:t>
            </a:r>
            <a:r>
              <a:rPr lang="en-US" dirty="0"/>
              <a:t>all aspects of nursing </a:t>
            </a:r>
            <a:r>
              <a:rPr lang="en-US" dirty="0" smtClean="0"/>
              <a:t>care, education, management </a:t>
            </a:r>
            <a:r>
              <a:rPr lang="en-US" dirty="0"/>
              <a:t>and </a:t>
            </a:r>
            <a:r>
              <a:rPr lang="en-US" dirty="0" smtClean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orientated </a:t>
            </a:r>
            <a:r>
              <a:rPr lang="en-US" dirty="0"/>
              <a:t>towards intermediate and advanced nursing </a:t>
            </a:r>
            <a:r>
              <a:rPr lang="en-US" dirty="0" smtClean="0"/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publishes </a:t>
            </a:r>
            <a:r>
              <a:rPr lang="en-US" dirty="0"/>
              <a:t>research papers, news and books </a:t>
            </a:r>
            <a:r>
              <a:rPr lang="en-US" dirty="0" smtClean="0"/>
              <a:t>reviews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essential </a:t>
            </a:r>
            <a:r>
              <a:rPr lang="en-US" dirty="0"/>
              <a:t>reading for senior nurses, midwives, and advanced nursing </a:t>
            </a:r>
            <a:r>
              <a:rPr lang="en-US" dirty="0" smtClean="0"/>
              <a:t>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ontains perspectives </a:t>
            </a:r>
            <a:r>
              <a:rPr lang="en-US" dirty="0"/>
              <a:t>and commentaries on relevant issues, summaries and critiques of research studies</a:t>
            </a:r>
          </a:p>
        </p:txBody>
      </p:sp>
    </p:spTree>
    <p:extLst>
      <p:ext uri="{BB962C8B-B14F-4D97-AF65-F5344CB8AC3E}">
        <p14:creationId xmlns:p14="http://schemas.microsoft.com/office/powerpoint/2010/main" val="289729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rsing20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74" y="0"/>
            <a:ext cx="533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8897" y="502508"/>
            <a:ext cx="299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5535" y="121295"/>
            <a:ext cx="2537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updates </a:t>
            </a:r>
            <a:r>
              <a:rPr lang="en-US" dirty="0"/>
              <a:t>FDA drug approvals, nursing care techniques, emerging diseases, </a:t>
            </a:r>
            <a:r>
              <a:rPr lang="en-US" dirty="0" smtClean="0"/>
              <a:t>legal considerations in patient care, </a:t>
            </a:r>
            <a:r>
              <a:rPr lang="en-US" dirty="0"/>
              <a:t>CDC warnings and guidelines, new state </a:t>
            </a:r>
            <a:r>
              <a:rPr lang="en-US" dirty="0" smtClean="0"/>
              <a:t>healthcare laws </a:t>
            </a:r>
            <a:r>
              <a:rPr lang="en-US" dirty="0"/>
              <a:t>and recent research </a:t>
            </a:r>
            <a:r>
              <a:rPr lang="en-US" dirty="0" smtClean="0"/>
              <a:t>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ursing made incredibly ea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66" y="0"/>
            <a:ext cx="5057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081" y="667265"/>
            <a:ext cx="2685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6607" y="1"/>
            <a:ext cx="22693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breaks </a:t>
            </a:r>
            <a:r>
              <a:rPr lang="en-US" dirty="0"/>
              <a:t>down difficult nursing </a:t>
            </a:r>
            <a:r>
              <a:rPr lang="en-US" dirty="0" smtClean="0"/>
              <a:t>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presents </a:t>
            </a:r>
            <a:r>
              <a:rPr lang="en-US" dirty="0"/>
              <a:t>nursing topics in a fun and engaging </a:t>
            </a:r>
            <a:r>
              <a:rPr lang="en-US" dirty="0" smtClean="0"/>
              <a:t>way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colorful </a:t>
            </a:r>
            <a:r>
              <a:rPr lang="en-US" dirty="0"/>
              <a:t>cheat sheets, nursing mnemonics, memory aides and studying </a:t>
            </a:r>
            <a:r>
              <a:rPr lang="en-US" dirty="0" smtClean="0"/>
              <a:t>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46" y="0"/>
            <a:ext cx="45869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790832"/>
            <a:ext cx="2586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8075" y="136563"/>
            <a:ext cx="3105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official journal of </a:t>
            </a:r>
            <a:r>
              <a:rPr lang="en-US" dirty="0" smtClean="0"/>
              <a:t>the Academy of Nursing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examines </a:t>
            </a:r>
            <a:r>
              <a:rPr lang="en-US" dirty="0"/>
              <a:t>current issues and trends in nursing practice, education and </a:t>
            </a:r>
            <a:r>
              <a:rPr lang="en-US" dirty="0" smtClean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discusses advances in </a:t>
            </a:r>
            <a:r>
              <a:rPr lang="en-US" dirty="0"/>
              <a:t>health policy and </a:t>
            </a:r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1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011" y="0"/>
            <a:ext cx="47999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222" y="626076"/>
            <a:ext cx="247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Geriatric Nursing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6017" y="104738"/>
            <a:ext cx="3089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reports </a:t>
            </a:r>
            <a:r>
              <a:rPr lang="en-US" dirty="0"/>
              <a:t>the latest developments in the management of acute and chronic disorders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practical advice on care of older adults across the long term </a:t>
            </a:r>
            <a:r>
              <a:rPr lang="en-US" dirty="0" smtClean="0"/>
              <a:t>continuum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addresses </a:t>
            </a:r>
            <a:r>
              <a:rPr lang="en-US" dirty="0"/>
              <a:t>current issues related to drugs, advance directives, staff </a:t>
            </a:r>
            <a:r>
              <a:rPr lang="en-US" dirty="0" smtClean="0"/>
              <a:t>management</a:t>
            </a:r>
            <a:r>
              <a:rPr lang="en-US" dirty="0"/>
              <a:t>, legal issues, client and caregiver </a:t>
            </a:r>
            <a:r>
              <a:rPr lang="en-US" dirty="0" smtClean="0"/>
              <a:t>education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infection </a:t>
            </a:r>
            <a:r>
              <a:rPr lang="en-US" dirty="0" smtClean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80626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6" y="0"/>
            <a:ext cx="5224978" cy="6760308"/>
          </a:xfrm>
        </p:spPr>
      </p:pic>
      <p:sp>
        <p:nvSpPr>
          <p:cNvPr id="5" name="TextBox 4"/>
          <p:cNvSpPr txBox="1"/>
          <p:nvPr/>
        </p:nvSpPr>
        <p:spPr>
          <a:xfrm>
            <a:off x="506627" y="959708"/>
            <a:ext cx="2636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Geriatric Nursing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73510" y="0"/>
            <a:ext cx="2825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original articles on the practice of gerontological nursing across the continuum of care in a variety of </a:t>
            </a:r>
            <a:r>
              <a:rPr lang="en-US" dirty="0" smtClean="0"/>
              <a:t>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5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00" y="0"/>
            <a:ext cx="5455139" cy="6796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437" y="766119"/>
            <a:ext cx="2949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Geriatric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97762" y="168876"/>
            <a:ext cx="21006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rovides quantitative</a:t>
            </a:r>
            <a:r>
              <a:rPr lang="en-US" dirty="0"/>
              <a:t>, qualitative, methodological, and theoretical research </a:t>
            </a:r>
            <a:r>
              <a:rPr lang="en-US" dirty="0" smtClean="0"/>
              <a:t>articles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 </a:t>
            </a:r>
            <a:r>
              <a:rPr lang="en-US" dirty="0"/>
              <a:t>intervention </a:t>
            </a:r>
            <a:r>
              <a:rPr lang="en-US" dirty="0" smtClean="0"/>
              <a:t>studies and State </a:t>
            </a:r>
            <a:r>
              <a:rPr lang="en-US" dirty="0"/>
              <a:t>of the Science </a:t>
            </a:r>
            <a:r>
              <a:rPr lang="en-US" dirty="0" smtClean="0"/>
              <a:t>Commentary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focuses </a:t>
            </a:r>
            <a:r>
              <a:rPr lang="en-US" dirty="0"/>
              <a:t>on </a:t>
            </a:r>
            <a:r>
              <a:rPr lang="en-US" dirty="0" smtClean="0"/>
              <a:t>issues </a:t>
            </a:r>
            <a:r>
              <a:rPr lang="en-US" dirty="0"/>
              <a:t>relevant to </a:t>
            </a:r>
            <a:r>
              <a:rPr lang="en-US" dirty="0" smtClean="0"/>
              <a:t>nurses in community practice, </a:t>
            </a:r>
            <a:r>
              <a:rPr lang="en-US" dirty="0"/>
              <a:t>schools, homes, </a:t>
            </a:r>
            <a:r>
              <a:rPr lang="en-US" dirty="0" smtClean="0"/>
              <a:t>clinics and hospice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35076" y="-85969"/>
            <a:ext cx="5706533" cy="6943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836" y="146876"/>
            <a:ext cx="2010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Holistic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6292" y="263611"/>
            <a:ext cx="2891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focuses </a:t>
            </a:r>
            <a:r>
              <a:rPr lang="en-US" dirty="0"/>
              <a:t>on the holistic approach of nursing </a:t>
            </a:r>
            <a:r>
              <a:rPr lang="en-US" dirty="0" smtClean="0"/>
              <a:t>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 articles that </a:t>
            </a:r>
            <a:r>
              <a:rPr lang="en-US" dirty="0"/>
              <a:t>address clinical and psychosocial concerns of </a:t>
            </a:r>
            <a:r>
              <a:rPr lang="en-US" dirty="0" smtClean="0"/>
              <a:t>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465" y="0"/>
            <a:ext cx="51321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965" y="0"/>
            <a:ext cx="2500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2849" y="96298"/>
            <a:ext cx="2652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discusses the regulation </a:t>
            </a:r>
            <a:r>
              <a:rPr lang="en-US" dirty="0"/>
              <a:t>of the profession, workplace </a:t>
            </a:r>
            <a:r>
              <a:rPr lang="en-US" dirty="0" smtClean="0"/>
              <a:t>issues, practice innovations, </a:t>
            </a:r>
            <a:r>
              <a:rPr lang="en-US" dirty="0"/>
              <a:t>patient safety, quality </a:t>
            </a:r>
            <a:r>
              <a:rPr lang="en-US" dirty="0" smtClean="0"/>
              <a:t>improvement midwive </a:t>
            </a:r>
            <a:r>
              <a:rPr lang="en-US" dirty="0"/>
              <a:t>work life </a:t>
            </a:r>
            <a:r>
              <a:rPr lang="en-US" dirty="0" smtClean="0"/>
              <a:t>experiences,  and the </a:t>
            </a:r>
            <a:r>
              <a:rPr lang="en-US" dirty="0"/>
              <a:t>impact of </a:t>
            </a:r>
            <a:r>
              <a:rPr lang="en-US" dirty="0" smtClean="0"/>
              <a:t>technology </a:t>
            </a:r>
            <a:r>
              <a:rPr lang="en-US" dirty="0"/>
              <a:t>on nursing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2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25302" y="0"/>
            <a:ext cx="25371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in-depth knowledge of primary and/or acute health care for children, adolescents and their families with a </a:t>
            </a:r>
            <a:r>
              <a:rPr lang="en-US" dirty="0" smtClean="0"/>
              <a:t>developmental </a:t>
            </a:r>
            <a:r>
              <a:rPr lang="en-US" dirty="0"/>
              <a:t>and behavioral </a:t>
            </a:r>
            <a:r>
              <a:rPr lang="en-US" dirty="0" smtClean="0"/>
              <a:t>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iscusses early </a:t>
            </a:r>
            <a:r>
              <a:rPr lang="en-US" dirty="0"/>
              <a:t>intervention, program development and evaluation, advanced adolescent/pediatric </a:t>
            </a:r>
            <a:r>
              <a:rPr lang="en-US" dirty="0" smtClean="0"/>
              <a:t>assessment and nutrition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040" y="141179"/>
            <a:ext cx="292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Maternal-Child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7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52" y="57807"/>
            <a:ext cx="6154440" cy="70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490" y="57807"/>
            <a:ext cx="2471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Maternal-Child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2168" y="0"/>
            <a:ext cx="2314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focuses </a:t>
            </a:r>
            <a:r>
              <a:rPr lang="en-US" dirty="0"/>
              <a:t>on in maternal/child nursing, women's health, and family </a:t>
            </a:r>
            <a:r>
              <a:rPr lang="en-US" dirty="0" smtClean="0"/>
              <a:t>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overage </a:t>
            </a:r>
            <a:r>
              <a:rPr lang="en-US" dirty="0"/>
              <a:t>includes updates on disease </a:t>
            </a:r>
            <a:r>
              <a:rPr lang="en-US" dirty="0" smtClean="0"/>
              <a:t>care, </a:t>
            </a:r>
            <a:r>
              <a:rPr lang="en-US" dirty="0"/>
              <a:t>ideas on health </a:t>
            </a:r>
            <a:r>
              <a:rPr lang="en-US" dirty="0" smtClean="0"/>
              <a:t>promotion, insights </a:t>
            </a:r>
            <a:r>
              <a:rPr lang="en-US" dirty="0"/>
              <a:t>into patient and family </a:t>
            </a:r>
            <a:r>
              <a:rPr lang="en-US" dirty="0" smtClean="0"/>
              <a:t>behavior, and recent discoveries </a:t>
            </a:r>
            <a:r>
              <a:rPr lang="en-US" dirty="0"/>
              <a:t>in physiology and pathophysiology </a:t>
            </a:r>
          </a:p>
        </p:txBody>
      </p:sp>
    </p:spTree>
    <p:extLst>
      <p:ext uri="{BB962C8B-B14F-4D97-AF65-F5344CB8AC3E}">
        <p14:creationId xmlns:p14="http://schemas.microsoft.com/office/powerpoint/2010/main" val="262080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724" y="1"/>
            <a:ext cx="52598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038" y="428368"/>
            <a:ext cx="302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Cardiac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8582" y="428368"/>
            <a:ext cx="2998573" cy="41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00982" y="580768"/>
            <a:ext cx="2998573" cy="41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53382" y="69124"/>
            <a:ext cx="29985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official publication of The American Association of Heart Failure </a:t>
            </a:r>
            <a:r>
              <a:rPr lang="en-US" dirty="0" smtClean="0"/>
              <a:t>Nurses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presents </a:t>
            </a:r>
            <a:r>
              <a:rPr lang="en-US" dirty="0"/>
              <a:t>original, peer-reviewed articles on techniques, advances, investigations, and observations related to the care of patients with acute </a:t>
            </a:r>
            <a:r>
              <a:rPr lang="en-US" dirty="0" smtClean="0"/>
              <a:t>or critical </a:t>
            </a:r>
            <a:r>
              <a:rPr lang="en-US" dirty="0"/>
              <a:t>illness</a:t>
            </a:r>
          </a:p>
        </p:txBody>
      </p:sp>
    </p:spTree>
    <p:extLst>
      <p:ext uri="{BB962C8B-B14F-4D97-AF65-F5344CB8AC3E}">
        <p14:creationId xmlns:p14="http://schemas.microsoft.com/office/powerpoint/2010/main" val="2739273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98" y="140677"/>
            <a:ext cx="4953001" cy="6627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497" y="0"/>
            <a:ext cx="2634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Neurosurgical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9672" y="65406"/>
            <a:ext cx="27596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contains </a:t>
            </a:r>
            <a:r>
              <a:rPr lang="en-US" dirty="0"/>
              <a:t>original articles on advances in neurosurgical and neurological techniques </a:t>
            </a:r>
            <a:r>
              <a:rPr lang="en-US" dirty="0" smtClean="0"/>
              <a:t>commentary </a:t>
            </a:r>
            <a:r>
              <a:rPr lang="en-US" dirty="0"/>
              <a:t>on the roles of the neuroscience </a:t>
            </a:r>
            <a:r>
              <a:rPr lang="en-US" dirty="0" smtClean="0"/>
              <a:t>nurse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discusses areas </a:t>
            </a:r>
            <a:r>
              <a:rPr lang="en-US" dirty="0"/>
              <a:t>of neuroscience patient care (rehabilitation </a:t>
            </a:r>
            <a:r>
              <a:rPr lang="en-US" dirty="0" smtClean="0"/>
              <a:t>medical-surgical pediatric emergency trauma and surgical units)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37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15" y="85725"/>
            <a:ext cx="5715000" cy="6772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731" y="0"/>
            <a:ext cx="2641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Instruction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4339" y="85725"/>
            <a:ext cx="28599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contains </a:t>
            </a:r>
            <a:r>
              <a:rPr lang="en-US" dirty="0"/>
              <a:t>original articles and new ideas for nurse educators in various types and levels of nursing </a:t>
            </a:r>
            <a:r>
              <a:rPr lang="en-US" dirty="0" smtClean="0"/>
              <a:t>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rovides description of the </a:t>
            </a:r>
            <a:r>
              <a:rPr lang="en-US" dirty="0"/>
              <a:t>teaching-learning process, </a:t>
            </a:r>
            <a:r>
              <a:rPr lang="en-US" dirty="0" smtClean="0"/>
              <a:t>curriculum development </a:t>
            </a:r>
            <a:r>
              <a:rPr lang="en-US" dirty="0"/>
              <a:t>and </a:t>
            </a:r>
            <a:r>
              <a:rPr lang="en-US" dirty="0" smtClean="0"/>
              <a:t>nurse education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pecial features include educational innovations, research briefs and syllabus selections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46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Nurse Educator Journal pictur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Image result for Nurse Educator Journal pictures"/>
          <p:cNvSpPr>
            <a:spLocks noChangeAspect="1" noChangeArrowheads="1"/>
          </p:cNvSpPr>
          <p:nvPr/>
        </p:nvSpPr>
        <p:spPr bwMode="auto">
          <a:xfrm>
            <a:off x="4508166" y="29596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2" descr="Image result for Nurse Educator Journal pictures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Image result for Nurse Educator Journal pictures"/>
          <p:cNvSpPr>
            <a:spLocks noChangeAspect="1" noChangeArrowheads="1"/>
          </p:cNvSpPr>
          <p:nvPr/>
        </p:nvSpPr>
        <p:spPr bwMode="auto">
          <a:xfrm>
            <a:off x="4660566" y="31120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0" name="Picture 16" descr="Image result for Nurse Educator Journal pictur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77" y="0"/>
            <a:ext cx="5044652" cy="69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467" y="74283"/>
            <a:ext cx="2610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 Instruction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99178" y="0"/>
            <a:ext cx="2638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eatured topics </a:t>
            </a:r>
            <a:r>
              <a:rPr lang="en-US" dirty="0"/>
              <a:t>include curriculum, nursing courses, teaching </a:t>
            </a:r>
            <a:r>
              <a:rPr lang="en-US" dirty="0" smtClean="0"/>
              <a:t>methods, </a:t>
            </a:r>
            <a:r>
              <a:rPr lang="en-US" dirty="0"/>
              <a:t>preparing and </a:t>
            </a:r>
            <a:r>
              <a:rPr lang="en-US" dirty="0" smtClean="0"/>
              <a:t>mentoring student nurses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discusses how to design, implement, evaluate </a:t>
            </a:r>
            <a:r>
              <a:rPr lang="en-US" dirty="0"/>
              <a:t>and </a:t>
            </a:r>
            <a:r>
              <a:rPr lang="en-US" dirty="0" smtClean="0"/>
              <a:t>revise </a:t>
            </a:r>
            <a:r>
              <a:rPr lang="en-US" dirty="0"/>
              <a:t>academic and continuing education programs </a:t>
            </a:r>
            <a:r>
              <a:rPr lang="en-US" b="1" dirty="0"/>
              <a:t>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0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40" y="0"/>
            <a:ext cx="5465762" cy="6858000"/>
          </a:xfrm>
        </p:spPr>
      </p:pic>
      <p:sp>
        <p:nvSpPr>
          <p:cNvPr id="3" name="TextBox 2"/>
          <p:cNvSpPr txBox="1"/>
          <p:nvPr/>
        </p:nvSpPr>
        <p:spPr>
          <a:xfrm>
            <a:off x="9267568" y="49853"/>
            <a:ext cx="24713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  <a:endParaRPr lang="en-US" b="1" i="1" dirty="0" smtClean="0"/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</a:t>
            </a:r>
            <a:r>
              <a:rPr lang="en-US" dirty="0"/>
              <a:t>of information for nurse executives, directors of nursing, and nurse managers in hospital, community health, and ambulatory care </a:t>
            </a:r>
            <a:r>
              <a:rPr lang="en-US" dirty="0" smtClean="0"/>
              <a:t>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</a:t>
            </a:r>
            <a:r>
              <a:rPr lang="en-US" dirty="0"/>
              <a:t>topics such as leadership </a:t>
            </a:r>
            <a:r>
              <a:rPr lang="en-US" dirty="0" smtClean="0"/>
              <a:t>development, </a:t>
            </a:r>
            <a:r>
              <a:rPr lang="en-US" dirty="0"/>
              <a:t>financial resource </a:t>
            </a:r>
            <a:r>
              <a:rPr lang="en-US" dirty="0" smtClean="0"/>
              <a:t>management </a:t>
            </a:r>
            <a:r>
              <a:rPr lang="en-US" dirty="0"/>
              <a:t>staffing and scheduling systems.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642" y="49853"/>
            <a:ext cx="231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Management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6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92" y="445478"/>
            <a:ext cx="5431693" cy="6103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562" y="26276"/>
            <a:ext cx="2430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Management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9055" y="149062"/>
            <a:ext cx="27102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covers </a:t>
            </a:r>
            <a:r>
              <a:rPr lang="en-US" dirty="0"/>
              <a:t>the practice </a:t>
            </a:r>
            <a:r>
              <a:rPr lang="en-US" dirty="0" smtClean="0"/>
              <a:t>of nursing management, the performance </a:t>
            </a:r>
            <a:r>
              <a:rPr lang="en-US" dirty="0"/>
              <a:t>of the leadership functions of governance and decision-making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the process  of management, planning</a:t>
            </a:r>
            <a:r>
              <a:rPr lang="en-US" dirty="0"/>
              <a:t>, organizing, staffing, directing and </a:t>
            </a:r>
            <a:r>
              <a:rPr lang="en-US" dirty="0" smtClean="0"/>
              <a:t>controlling personnel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05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92" y="10357"/>
            <a:ext cx="4937898" cy="6470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72" y="10357"/>
            <a:ext cx="2768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Research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22259" y="490151"/>
            <a:ext cx="2924433" cy="441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073056" y="10357"/>
            <a:ext cx="2814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critically </a:t>
            </a:r>
            <a:r>
              <a:rPr lang="en-US" dirty="0" smtClean="0"/>
              <a:t>examines </a:t>
            </a:r>
            <a:r>
              <a:rPr lang="en-US" dirty="0"/>
              <a:t>literature on nursing practice, including nursing theory, care delivery, nursing education </a:t>
            </a:r>
            <a:r>
              <a:rPr lang="en-US" dirty="0" smtClean="0"/>
              <a:t>professional aspects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91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83" y="62606"/>
            <a:ext cx="6017622" cy="6795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428" y="62606"/>
            <a:ext cx="2279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Research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3507" y="62606"/>
            <a:ext cx="25043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presents </a:t>
            </a:r>
            <a:r>
              <a:rPr lang="en-US" dirty="0"/>
              <a:t>original, peer-reviewed research findings for clinical applications in all nursing </a:t>
            </a:r>
            <a:r>
              <a:rPr lang="en-US" dirty="0" smtClean="0"/>
              <a:t>specialties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 </a:t>
            </a:r>
            <a:r>
              <a:rPr lang="en-US" dirty="0"/>
              <a:t>include "Ask the Experts," research briefs, clinical methods, book reviews, news and </a:t>
            </a:r>
            <a:r>
              <a:rPr lang="en-US" dirty="0" smtClean="0"/>
              <a:t>announcements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covers areas such </a:t>
            </a:r>
            <a:r>
              <a:rPr lang="en-US" dirty="0"/>
              <a:t>as pain management, patient education, discharge planning, nursing diagnosis, </a:t>
            </a:r>
            <a:r>
              <a:rPr lang="en-US" dirty="0" smtClean="0"/>
              <a:t>and </a:t>
            </a:r>
            <a:r>
              <a:rPr lang="en-US" dirty="0"/>
              <a:t>nurse/physician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194611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00" y="67550"/>
            <a:ext cx="4450080" cy="6790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03" y="527222"/>
            <a:ext cx="2767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Research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0825" y="67550"/>
            <a:ext cx="3056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addresses </a:t>
            </a:r>
            <a:r>
              <a:rPr lang="en-US" dirty="0"/>
              <a:t>issues of clinical research </a:t>
            </a:r>
            <a:r>
              <a:rPr lang="en-US" dirty="0" smtClean="0"/>
              <a:t>meaningful </a:t>
            </a:r>
            <a:r>
              <a:rPr lang="en-US" dirty="0"/>
              <a:t>to practicing </a:t>
            </a:r>
            <a:r>
              <a:rPr lang="en-US" dirty="0" smtClean="0"/>
              <a:t>nurses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pinpoints </a:t>
            </a:r>
            <a:r>
              <a:rPr lang="en-US" dirty="0"/>
              <a:t>potential clinical applications of the latest scholarly </a:t>
            </a:r>
            <a:r>
              <a:rPr lang="en-US" dirty="0" smtClean="0"/>
              <a:t>research and disseminates </a:t>
            </a:r>
            <a:r>
              <a:rPr lang="en-US" dirty="0"/>
              <a:t>research </a:t>
            </a:r>
            <a:r>
              <a:rPr lang="en-US" dirty="0" smtClean="0"/>
              <a:t>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66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535" y="0"/>
            <a:ext cx="2710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Research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4097" y="0"/>
            <a:ext cx="3276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covers  the field of nursing science since 1952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evidence-based </a:t>
            </a:r>
            <a:r>
              <a:rPr lang="en-US" dirty="0" smtClean="0"/>
              <a:t>care articles </a:t>
            </a:r>
            <a:r>
              <a:rPr lang="en-US" dirty="0"/>
              <a:t>that </a:t>
            </a:r>
            <a:r>
              <a:rPr lang="en-US" dirty="0" smtClean="0"/>
              <a:t>promote </a:t>
            </a:r>
            <a:r>
              <a:rPr lang="en-US" dirty="0"/>
              <a:t>quality health outcomes for individuals, families, communities and health care </a:t>
            </a:r>
            <a:r>
              <a:rPr lang="en-US" dirty="0" smtClean="0"/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research </a:t>
            </a:r>
            <a:r>
              <a:rPr lang="en-US" dirty="0"/>
              <a:t>to shape health policy </a:t>
            </a:r>
            <a:r>
              <a:rPr lang="en-US" dirty="0" smtClean="0"/>
              <a:t>within </a:t>
            </a:r>
            <a:r>
              <a:rPr lang="en-US" dirty="0"/>
              <a:t>an organization</a:t>
            </a:r>
          </a:p>
        </p:txBody>
      </p:sp>
    </p:spTree>
    <p:extLst>
      <p:ext uri="{BB962C8B-B14F-4D97-AF65-F5344CB8AC3E}">
        <p14:creationId xmlns:p14="http://schemas.microsoft.com/office/powerpoint/2010/main" val="326970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77" y="573697"/>
            <a:ext cx="3687031" cy="538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569" y="35088"/>
            <a:ext cx="2907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Research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2148" y="35925"/>
            <a:ext cx="3262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publishes </a:t>
            </a:r>
            <a:r>
              <a:rPr lang="en-US" dirty="0"/>
              <a:t>original manuscripts focusing on nursing </a:t>
            </a:r>
            <a:r>
              <a:rPr lang="en-US" dirty="0" smtClean="0"/>
              <a:t>theory frameworks, guided </a:t>
            </a:r>
            <a:r>
              <a:rPr lang="en-US" dirty="0"/>
              <a:t>practice, </a:t>
            </a:r>
            <a:r>
              <a:rPr lang="en-US" dirty="0" smtClean="0"/>
              <a:t>quantitative </a:t>
            </a:r>
            <a:r>
              <a:rPr lang="en-US" dirty="0"/>
              <a:t>and qualitative research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focuses on </a:t>
            </a:r>
            <a:r>
              <a:rPr lang="en-US" dirty="0"/>
              <a:t>innovative ideas related to nursing science and person centered models of care.</a:t>
            </a:r>
          </a:p>
        </p:txBody>
      </p:sp>
    </p:spTree>
    <p:extLst>
      <p:ext uri="{BB962C8B-B14F-4D97-AF65-F5344CB8AC3E}">
        <p14:creationId xmlns:p14="http://schemas.microsoft.com/office/powerpoint/2010/main" val="359251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886" y="1"/>
            <a:ext cx="4962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373" y="428368"/>
            <a:ext cx="337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Health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5186" y="197536"/>
            <a:ext cx="2504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focuses </a:t>
            </a:r>
            <a:r>
              <a:rPr lang="en-US" dirty="0"/>
              <a:t>on all aspects of community practice, schools, homes, visiting nursing services, hospitals, education and public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892472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93913" y="1"/>
            <a:ext cx="558225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585" y="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Scholarship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6927" y="0"/>
            <a:ext cx="2388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features scholarly articles, timely research studies, </a:t>
            </a:r>
            <a:r>
              <a:rPr lang="en-US" dirty="0" smtClean="0"/>
              <a:t>emerging </a:t>
            </a:r>
            <a:r>
              <a:rPr lang="en-US" dirty="0"/>
              <a:t>nursing </a:t>
            </a:r>
            <a:r>
              <a:rPr lang="en-US" dirty="0" smtClean="0"/>
              <a:t>theories, </a:t>
            </a:r>
            <a:r>
              <a:rPr lang="en-US" dirty="0"/>
              <a:t>scholarly articles and research </a:t>
            </a:r>
            <a:r>
              <a:rPr lang="en-US" dirty="0" smtClean="0"/>
              <a:t>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idastudi.org/resources/inmagic-img/IM21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83" y="-70945"/>
            <a:ext cx="5008422" cy="69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546" y="55179"/>
            <a:ext cx="2385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Scholarship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5759" y="55179"/>
            <a:ext cx="2507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looks at improving nursing on a global scale and covers the future direction of </a:t>
            </a:r>
            <a:r>
              <a:rPr lang="en-US" dirty="0" smtClean="0"/>
              <a:t>nursing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7" y="78153"/>
            <a:ext cx="5395784" cy="66665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271" y="46131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Obstetrical Nursing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2338" y="1"/>
            <a:ext cx="30760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clinical </a:t>
            </a:r>
            <a:r>
              <a:rPr lang="en-US" dirty="0"/>
              <a:t>scholarship that advances the health care of women and </a:t>
            </a:r>
            <a:r>
              <a:rPr lang="en-US" dirty="0" smtClean="0"/>
              <a:t>newborns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addresses </a:t>
            </a:r>
            <a:r>
              <a:rPr lang="en-US" dirty="0"/>
              <a:t>the latest research, practice issues, policies, opinions, and trends in the care of women, childbearing families, and </a:t>
            </a:r>
            <a:r>
              <a:rPr lang="en-US" dirty="0" smtClean="0"/>
              <a:t>newborns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alances quantitative </a:t>
            </a:r>
            <a:r>
              <a:rPr lang="en-US" dirty="0"/>
              <a:t>and qualitative research with an emphasis on bio-behavioral outcome studies and intervention trials </a:t>
            </a:r>
          </a:p>
        </p:txBody>
      </p:sp>
    </p:spTree>
    <p:extLst>
      <p:ext uri="{BB962C8B-B14F-4D97-AF65-F5344CB8AC3E}">
        <p14:creationId xmlns:p14="http://schemas.microsoft.com/office/powerpoint/2010/main" val="3777913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257909"/>
            <a:ext cx="4986214" cy="6392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584" y="0"/>
            <a:ext cx="2595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Orthopedic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4790" y="102262"/>
            <a:ext cx="26031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Summary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contains </a:t>
            </a:r>
            <a:r>
              <a:rPr lang="en-US" dirty="0"/>
              <a:t>information on current events, organizational activities, research, </a:t>
            </a:r>
            <a:r>
              <a:rPr lang="en-US" dirty="0" smtClean="0"/>
              <a:t>product, drug </a:t>
            </a:r>
            <a:r>
              <a:rPr lang="en-US" dirty="0"/>
              <a:t>information, and literature </a:t>
            </a:r>
            <a:r>
              <a:rPr lang="en-US" dirty="0" smtClean="0"/>
              <a:t>findings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focuses </a:t>
            </a:r>
            <a:r>
              <a:rPr lang="en-US" dirty="0"/>
              <a:t>on professional development </a:t>
            </a:r>
            <a:r>
              <a:rPr lang="en-US" dirty="0" smtClean="0"/>
              <a:t>in the clinical</a:t>
            </a:r>
            <a:r>
              <a:rPr lang="en-US" dirty="0"/>
              <a:t>, administrative, academic, and research </a:t>
            </a:r>
            <a:r>
              <a:rPr lang="en-US" dirty="0" smtClean="0"/>
              <a:t>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73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909" y="0"/>
            <a:ext cx="2051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Management Nursing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6703" y="0"/>
            <a:ext cx="2518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offers key insights in the areas of clinical practice, advocacy, education, </a:t>
            </a:r>
            <a:r>
              <a:rPr lang="en-US" dirty="0" smtClean="0"/>
              <a:t>administration </a:t>
            </a:r>
            <a:r>
              <a:rPr lang="en-US" dirty="0"/>
              <a:t>and </a:t>
            </a:r>
            <a:r>
              <a:rPr lang="en-US" dirty="0" smtClean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 </a:t>
            </a:r>
            <a:r>
              <a:rPr lang="en-US" dirty="0"/>
              <a:t>include practice guidelines and pharmacology </a:t>
            </a:r>
            <a:r>
              <a:rPr lang="en-US" dirty="0" smtClean="0"/>
              <a:t>updates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4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08" y="273538"/>
            <a:ext cx="5103445" cy="6322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497" y="0"/>
            <a:ext cx="1999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4228" y="70945"/>
            <a:ext cx="27117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scholarly clinical information and research regarding primary, acute and specialty health care for children </a:t>
            </a:r>
            <a:r>
              <a:rPr lang="en-US" dirty="0" smtClean="0"/>
              <a:t>from </a:t>
            </a:r>
            <a:r>
              <a:rPr lang="en-US" dirty="0"/>
              <a:t>newborn age through young </a:t>
            </a:r>
            <a:r>
              <a:rPr lang="en-US" dirty="0" smtClean="0"/>
              <a:t>adulthood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disseminates </a:t>
            </a:r>
            <a:r>
              <a:rPr lang="en-US" dirty="0"/>
              <a:t>multidisciplinary perspectives on evidence-based </a:t>
            </a:r>
            <a:r>
              <a:rPr lang="en-US" dirty="0" err="1" smtClean="0"/>
              <a:t>practice,emerging</a:t>
            </a:r>
            <a:r>
              <a:rPr lang="en-US" dirty="0" smtClean="0"/>
              <a:t> </a:t>
            </a:r>
            <a:r>
              <a:rPr lang="en-US" dirty="0"/>
              <a:t>policy, advocacy and educational issues for children and </a:t>
            </a:r>
            <a:r>
              <a:rPr lang="en-US" dirty="0" smtClean="0"/>
              <a:t>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65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94" y="0"/>
            <a:ext cx="5795962" cy="6858000"/>
          </a:xfrm>
        </p:spPr>
      </p:pic>
      <p:sp>
        <p:nvSpPr>
          <p:cNvPr id="2" name="TextBox 1"/>
          <p:cNvSpPr txBox="1"/>
          <p:nvPr/>
        </p:nvSpPr>
        <p:spPr>
          <a:xfrm>
            <a:off x="313039" y="584886"/>
            <a:ext cx="2290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4338" y="476738"/>
            <a:ext cx="2391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focuses nurse needs </a:t>
            </a:r>
            <a:r>
              <a:rPr lang="en-US" dirty="0"/>
              <a:t>in pediatric practice, research, administration, and education in </a:t>
            </a:r>
            <a:r>
              <a:rPr lang="en-US" dirty="0" smtClean="0"/>
              <a:t>hospital</a:t>
            </a:r>
            <a:r>
              <a:rPr lang="en-US" dirty="0"/>
              <a:t>, </a:t>
            </a:r>
            <a:r>
              <a:rPr lang="en-US" dirty="0" smtClean="0"/>
              <a:t>clinic, office</a:t>
            </a:r>
            <a:r>
              <a:rPr lang="en-US" dirty="0"/>
              <a:t>, school, community, or </a:t>
            </a:r>
            <a:r>
              <a:rPr lang="en-US" dirty="0" smtClean="0"/>
              <a:t>home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17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28" y="86709"/>
            <a:ext cx="4789281" cy="6653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08" y="539262"/>
            <a:ext cx="2938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Policy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5690" y="86709"/>
            <a:ext cx="29542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explores the multiple relationships between nursing and health </a:t>
            </a:r>
            <a:r>
              <a:rPr lang="en-US" dirty="0" smtClean="0"/>
              <a:t>policy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serves </a:t>
            </a:r>
            <a:r>
              <a:rPr lang="en-US" dirty="0"/>
              <a:t>as a major source of data-based study, policy analysis and discussion on timely, relevant policy issues for nurses in a broad variety </a:t>
            </a:r>
            <a:r>
              <a:rPr lang="en-US" dirty="0" smtClean="0"/>
              <a:t>of roles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2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89" y="0"/>
            <a:ext cx="42862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92" y="789354"/>
            <a:ext cx="2758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4228" y="63062"/>
            <a:ext cx="2658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disseminates original, peer-reviewed research of interest to psychiatric and mental health care </a:t>
            </a:r>
            <a:r>
              <a:rPr lang="en-US" dirty="0" smtClean="0"/>
              <a:t>nurses </a:t>
            </a:r>
            <a:r>
              <a:rPr lang="en-US" dirty="0"/>
              <a:t>for </a:t>
            </a:r>
            <a:r>
              <a:rPr lang="en-US" dirty="0" smtClean="0"/>
              <a:t> in diverse </a:t>
            </a:r>
            <a:r>
              <a:rPr lang="en-US" dirty="0"/>
              <a:t>areas of practice related </a:t>
            </a:r>
            <a:r>
              <a:rPr lang="en-US" dirty="0" smtClean="0"/>
              <a:t>settings for interdisciplinary collaboration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36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77" y="0"/>
            <a:ext cx="384047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72" y="64627"/>
            <a:ext cx="2769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0010" y="64627"/>
            <a:ext cx="3118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presents </a:t>
            </a:r>
            <a:r>
              <a:rPr lang="en-US" dirty="0"/>
              <a:t>data-based articles on nursing care </a:t>
            </a:r>
            <a:r>
              <a:rPr lang="en-US" dirty="0" smtClean="0"/>
              <a:t>in </a:t>
            </a:r>
            <a:r>
              <a:rPr lang="en-US" dirty="0"/>
              <a:t>a variety of community and institutional </a:t>
            </a:r>
            <a:r>
              <a:rPr lang="en-US" dirty="0" smtClean="0"/>
              <a:t>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publishes </a:t>
            </a:r>
            <a:r>
              <a:rPr lang="en-US" dirty="0"/>
              <a:t>theoretical papers and manuscripts addressing mental health </a:t>
            </a:r>
            <a:r>
              <a:rPr lang="en-US" dirty="0" smtClean="0"/>
              <a:t>issues, </a:t>
            </a:r>
            <a:r>
              <a:rPr lang="en-US" dirty="0"/>
              <a:t>public </a:t>
            </a:r>
            <a:r>
              <a:rPr lang="en-US" dirty="0" smtClean="0"/>
              <a:t>and policy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7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74" y="0"/>
            <a:ext cx="5180013" cy="6929438"/>
          </a:xfrm>
        </p:spPr>
      </p:pic>
      <p:sp>
        <p:nvSpPr>
          <p:cNvPr id="2" name="TextBox 1"/>
          <p:cNvSpPr txBox="1"/>
          <p:nvPr/>
        </p:nvSpPr>
        <p:spPr>
          <a:xfrm>
            <a:off x="263611" y="428368"/>
            <a:ext cx="261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Care Nursing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5768" y="151369"/>
            <a:ext cx="2973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useful information concerning the bedside care of critically and acutely ill patients </a:t>
            </a:r>
          </a:p>
        </p:txBody>
      </p:sp>
    </p:spTree>
    <p:extLst>
      <p:ext uri="{BB962C8B-B14F-4D97-AF65-F5344CB8AC3E}">
        <p14:creationId xmlns:p14="http://schemas.microsoft.com/office/powerpoint/2010/main" val="2799710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70" y="55179"/>
            <a:ext cx="4092818" cy="6802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904" y="55179"/>
            <a:ext cx="248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5482" y="55179"/>
            <a:ext cx="29542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practical information for psychosocial-mental health </a:t>
            </a:r>
            <a:r>
              <a:rPr lang="en-US" dirty="0" smtClean="0"/>
              <a:t>nurses, </a:t>
            </a:r>
            <a:r>
              <a:rPr lang="en-US" dirty="0"/>
              <a:t>including </a:t>
            </a:r>
            <a:r>
              <a:rPr lang="en-US" dirty="0" smtClean="0"/>
              <a:t>information on psychopharmacology</a:t>
            </a:r>
            <a:r>
              <a:rPr lang="en-US" dirty="0"/>
              <a:t>, mental health care </a:t>
            </a:r>
            <a:r>
              <a:rPr lang="en-US" dirty="0" smtClean="0"/>
              <a:t>for </a:t>
            </a:r>
            <a:r>
              <a:rPr lang="en-US" dirty="0"/>
              <a:t>older adults, addictive behaviors and diagnoses, and child/adolescent disorders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 “</a:t>
            </a:r>
            <a:r>
              <a:rPr lang="en-US" dirty="0"/>
              <a:t>Clip &amp; Save: Drug Chart,” a one-page resource of up-to-date information on current medications for various psychiatric illnesses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84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39" y="-1"/>
            <a:ext cx="4804508" cy="6802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369" y="484554"/>
            <a:ext cx="321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4716" y="94593"/>
            <a:ext cx="26787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ocuses on topics such as tobacco control, teenage violence, occupational injuries immunization, drug policy, lead screening, and health practice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contains commentary by the U.S. Surgeon General and  U.S. Health Human Services officials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02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89" y="0"/>
            <a:ext cx="5035404" cy="6913563"/>
          </a:xfrm>
        </p:spPr>
      </p:pic>
      <p:sp>
        <p:nvSpPr>
          <p:cNvPr id="2" name="TextBox 1"/>
          <p:cNvSpPr txBox="1"/>
          <p:nvPr/>
        </p:nvSpPr>
        <p:spPr>
          <a:xfrm>
            <a:off x="132862" y="461108"/>
            <a:ext cx="2328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Abuse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0710" y="70945"/>
            <a:ext cx="21328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address </a:t>
            </a:r>
            <a:r>
              <a:rPr lang="en-US" dirty="0"/>
              <a:t>the growing addiction </a:t>
            </a:r>
            <a:r>
              <a:rPr lang="en-US" dirty="0" smtClean="0"/>
              <a:t>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focuses </a:t>
            </a:r>
            <a:r>
              <a:rPr lang="en-US" dirty="0"/>
              <a:t>on discussing prevention, intervention, management and treatment of substance abuse or addictive </a:t>
            </a:r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19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27133"/>
            <a:ext cx="4923692" cy="6392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515815"/>
            <a:ext cx="2516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Statistics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7290" y="0"/>
            <a:ext cx="25563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addresses </a:t>
            </a:r>
            <a:r>
              <a:rPr lang="en-US" dirty="0"/>
              <a:t>information on instruments, tools, approaches, and procedures </a:t>
            </a:r>
            <a:r>
              <a:rPr lang="en-US" dirty="0" smtClean="0"/>
              <a:t>utilized </a:t>
            </a:r>
            <a:r>
              <a:rPr lang="en-US" dirty="0"/>
              <a:t>for measuring variables in nursing research, practice and </a:t>
            </a:r>
            <a:r>
              <a:rPr lang="en-US" dirty="0" smtClean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discusses </a:t>
            </a:r>
            <a:r>
              <a:rPr lang="en-US" dirty="0"/>
              <a:t>theories, principles practices and issues </a:t>
            </a:r>
            <a:r>
              <a:rPr lang="en-US" dirty="0" smtClean="0"/>
              <a:t>relevant </a:t>
            </a:r>
            <a:r>
              <a:rPr lang="en-US" dirty="0"/>
              <a:t>to nursing measurement </a:t>
            </a:r>
          </a:p>
        </p:txBody>
      </p:sp>
    </p:spTree>
    <p:extLst>
      <p:ext uri="{BB962C8B-B14F-4D97-AF65-F5344CB8AC3E}">
        <p14:creationId xmlns:p14="http://schemas.microsoft.com/office/powerpoint/2010/main" val="2709348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35" y="0"/>
            <a:ext cx="5813425" cy="6858000"/>
          </a:xfrm>
        </p:spPr>
      </p:pic>
      <p:sp>
        <p:nvSpPr>
          <p:cNvPr id="2" name="TextBox 1"/>
          <p:cNvSpPr txBox="1"/>
          <p:nvPr/>
        </p:nvSpPr>
        <p:spPr>
          <a:xfrm>
            <a:off x="422031" y="734646"/>
            <a:ext cx="1735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Surgical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1548" y="144180"/>
            <a:ext cx="22586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topics include decision-making models used by medical-surgical nurses, psychological outcomes related to various health </a:t>
            </a:r>
            <a:r>
              <a:rPr lang="en-US" dirty="0" smtClean="0"/>
              <a:t>conditions </a:t>
            </a:r>
            <a:r>
              <a:rPr lang="en-US" dirty="0"/>
              <a:t>and 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1774816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73" y="211015"/>
            <a:ext cx="4531581" cy="629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612" y="0"/>
            <a:ext cx="273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Transcultural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4359" y="0"/>
            <a:ext cx="21248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 </a:t>
            </a:r>
            <a:r>
              <a:rPr lang="en-US" dirty="0"/>
              <a:t>issues from international researchers, </a:t>
            </a:r>
            <a:r>
              <a:rPr lang="en-US" dirty="0" smtClean="0"/>
              <a:t>practitioners about </a:t>
            </a:r>
            <a:r>
              <a:rPr lang="en-US" dirty="0"/>
              <a:t>the relationship between culture and health </a:t>
            </a:r>
            <a:r>
              <a:rPr lang="en-US" dirty="0" smtClean="0"/>
              <a:t>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promotes </a:t>
            </a:r>
            <a:r>
              <a:rPr lang="en-US" dirty="0"/>
              <a:t>dissemination of research findings </a:t>
            </a:r>
            <a:r>
              <a:rPr lang="en-US" dirty="0" smtClean="0"/>
              <a:t> that foster </a:t>
            </a:r>
            <a:r>
              <a:rPr lang="en-US" dirty="0"/>
              <a:t>the exchange of opinions from multiple </a:t>
            </a:r>
            <a:r>
              <a:rPr lang="en-US" dirty="0" smtClean="0"/>
              <a:t>perspectives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04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77" y="0"/>
            <a:ext cx="52774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289" y="0"/>
            <a:ext cx="228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 Health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5802" y="41563"/>
            <a:ext cx="2117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presents information </a:t>
            </a:r>
            <a:r>
              <a:rPr lang="en-US" dirty="0" smtClean="0"/>
              <a:t>on </a:t>
            </a:r>
            <a:r>
              <a:rPr lang="en-US" dirty="0"/>
              <a:t>obstetric and neonatal topics, including cardiovascular, reproductive and pre-menopausal health, </a:t>
            </a:r>
            <a:r>
              <a:rPr lang="en-US" dirty="0" smtClean="0"/>
              <a:t>cancer</a:t>
            </a:r>
            <a:r>
              <a:rPr lang="en-US" dirty="0" smtClean="0"/>
              <a:t>, nutrition</a:t>
            </a:r>
            <a:r>
              <a:rPr lang="en-US" dirty="0"/>
              <a:t>, aging, high-risk labor and newborn </a:t>
            </a:r>
            <a:r>
              <a:rPr lang="en-US" dirty="0" smtClean="0"/>
              <a:t>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5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03" y="58158"/>
            <a:ext cx="4655283" cy="6721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276" y="551935"/>
            <a:ext cx="261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Care Nursing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8234" y="58158"/>
            <a:ext cx="24988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consulted </a:t>
            </a:r>
            <a:r>
              <a:rPr lang="en-US" dirty="0"/>
              <a:t>by nurses in the intensive care </a:t>
            </a:r>
            <a:r>
              <a:rPr lang="en-US" dirty="0" smtClean="0"/>
              <a:t>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answers to clinical questions, updates on the latest advances to improve patient outcomes, numerous clinical images, and patient care </a:t>
            </a:r>
            <a:r>
              <a:rPr lang="en-US" dirty="0" smtClean="0"/>
              <a:t>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a wide breadth of critical and acute care nursing practice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3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78" y="0"/>
            <a:ext cx="52893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611" y="494270"/>
            <a:ext cx="2825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 &amp;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7365" y="102689"/>
            <a:ext cx="22571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helps </a:t>
            </a:r>
            <a:r>
              <a:rPr lang="en-US" dirty="0"/>
              <a:t>nurses integrate issues of faith and nursing practice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offers </a:t>
            </a:r>
            <a:r>
              <a:rPr lang="en-US" dirty="0"/>
              <a:t>relevant information on clinical topics, research, spiritual care, ethics, </a:t>
            </a:r>
            <a:r>
              <a:rPr lang="en-US" dirty="0" smtClean="0"/>
              <a:t>faith, healing, </a:t>
            </a:r>
            <a:r>
              <a:rPr lang="en-US" dirty="0"/>
              <a:t>personal growth and self-care. </a:t>
            </a:r>
          </a:p>
        </p:txBody>
      </p:sp>
    </p:spTree>
    <p:extLst>
      <p:ext uri="{BB962C8B-B14F-4D97-AF65-F5344CB8AC3E}">
        <p14:creationId xmlns:p14="http://schemas.microsoft.com/office/powerpoint/2010/main" val="72693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31" y="132862"/>
            <a:ext cx="4962769" cy="6377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848" y="617838"/>
            <a:ext cx="315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8908" y="770238"/>
            <a:ext cx="2141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</a:t>
            </a:r>
            <a:r>
              <a:rPr lang="en-US" b="1" i="1" dirty="0" smtClean="0"/>
              <a:t> </a:t>
            </a:r>
            <a:r>
              <a:rPr lang="en-US" b="1" dirty="0" smtClean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integrates </a:t>
            </a:r>
            <a:r>
              <a:rPr lang="en-US" dirty="0"/>
              <a:t>the art and science of </a:t>
            </a:r>
            <a:r>
              <a:rPr lang="en-US" dirty="0" smtClean="0"/>
              <a:t>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articles </a:t>
            </a:r>
            <a:r>
              <a:rPr lang="en-US" dirty="0"/>
              <a:t>range from latest in clinical trends, opinions, innovations, health policy updates </a:t>
            </a:r>
            <a:r>
              <a:rPr lang="en-US" dirty="0" smtClean="0"/>
              <a:t>to </a:t>
            </a:r>
            <a:r>
              <a:rPr lang="en-US" dirty="0"/>
              <a:t>breaking news to the newest drugs, devices and </a:t>
            </a:r>
            <a:r>
              <a:rPr lang="en-US" dirty="0" smtClean="0"/>
              <a:t>alternative</a:t>
            </a:r>
          </a:p>
          <a:p>
            <a:r>
              <a:rPr lang="en-US" dirty="0"/>
              <a:t> </a:t>
            </a:r>
            <a:r>
              <a:rPr lang="en-US" dirty="0" smtClean="0"/>
              <a:t>    therapies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6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merican journal of Nur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4" y="0"/>
            <a:ext cx="5042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merican journal of Nur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4" y="0"/>
            <a:ext cx="5042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897" y="403654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9934" y="105579"/>
            <a:ext cx="27926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oldest running nursing journal in the </a:t>
            </a:r>
            <a:r>
              <a:rPr lang="en-US" dirty="0" smtClean="0"/>
              <a:t>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 </a:t>
            </a:r>
            <a:r>
              <a:rPr lang="en-US" dirty="0"/>
              <a:t>the latest clinical </a:t>
            </a:r>
            <a:r>
              <a:rPr lang="en-US" dirty="0" smtClean="0"/>
              <a:t>research, </a:t>
            </a:r>
            <a:r>
              <a:rPr lang="en-US" dirty="0"/>
              <a:t>healthcare news, </a:t>
            </a:r>
            <a:r>
              <a:rPr lang="en-US" dirty="0" smtClean="0"/>
              <a:t>commentaries and </a:t>
            </a:r>
            <a:r>
              <a:rPr lang="en-US" dirty="0"/>
              <a:t>legal advice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rovides evidence </a:t>
            </a:r>
            <a:r>
              <a:rPr lang="en-US" dirty="0"/>
              <a:t>based clinical </a:t>
            </a:r>
            <a:r>
              <a:rPr lang="en-US" dirty="0" smtClean="0"/>
              <a:t>information, original </a:t>
            </a:r>
            <a:r>
              <a:rPr lang="en-US" dirty="0"/>
              <a:t>research, news alerts, clinical briefs, insights on </a:t>
            </a:r>
            <a:r>
              <a:rPr lang="en-US" dirty="0" smtClean="0"/>
              <a:t>ethical </a:t>
            </a:r>
            <a:r>
              <a:rPr lang="en-US" dirty="0"/>
              <a:t>issues and current nursing trends</a:t>
            </a:r>
          </a:p>
        </p:txBody>
      </p:sp>
    </p:spTree>
    <p:extLst>
      <p:ext uri="{BB962C8B-B14F-4D97-AF65-F5344CB8AC3E}">
        <p14:creationId xmlns:p14="http://schemas.microsoft.com/office/powerpoint/2010/main" val="42416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2" y="156308"/>
            <a:ext cx="5259754" cy="6111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843" y="543697"/>
            <a:ext cx="2578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Nursing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4724" y="156308"/>
            <a:ext cx="22242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Summary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opics </a:t>
            </a:r>
            <a:r>
              <a:rPr lang="en-US" dirty="0"/>
              <a:t>covered include innovations and trends within clinical </a:t>
            </a:r>
            <a:r>
              <a:rPr lang="en-US" dirty="0" smtClean="0"/>
              <a:t>nursing </a:t>
            </a:r>
            <a:r>
              <a:rPr lang="en-US" dirty="0"/>
              <a:t>practice</a:t>
            </a:r>
            <a:r>
              <a:rPr lang="en-US" dirty="0" smtClean="0"/>
              <a:t>, patient  population management, health </a:t>
            </a:r>
            <a:r>
              <a:rPr lang="en-US" dirty="0"/>
              <a:t>care systems, </a:t>
            </a:r>
            <a:r>
              <a:rPr lang="en-US" dirty="0" smtClean="0"/>
              <a:t>ethical/legal trends, </a:t>
            </a:r>
            <a:r>
              <a:rPr lang="en-US" dirty="0"/>
              <a:t>and the impact of legislative/regulatory actions on health care practice</a:t>
            </a:r>
          </a:p>
        </p:txBody>
      </p:sp>
    </p:spTree>
    <p:extLst>
      <p:ext uri="{BB962C8B-B14F-4D97-AF65-F5344CB8AC3E}">
        <p14:creationId xmlns:p14="http://schemas.microsoft.com/office/powerpoint/2010/main" val="271965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1670</Words>
  <Application>Microsoft Office PowerPoint</Application>
  <PresentationFormat>Widescreen</PresentationFormat>
  <Paragraphs>188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OSF Healthcare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Komanecki, William G.</dc:creator>
  <cp:lastModifiedBy>Task User 8048804</cp:lastModifiedBy>
  <cp:revision>63</cp:revision>
  <dcterms:created xsi:type="dcterms:W3CDTF">2017-11-29T20:59:35Z</dcterms:created>
  <dcterms:modified xsi:type="dcterms:W3CDTF">2018-02-02T19:50:03Z</dcterms:modified>
</cp:coreProperties>
</file>